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8" r:id="rId3"/>
    <p:sldId id="259" r:id="rId4"/>
    <p:sldId id="261"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7/29/2020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6585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7/29/2020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29923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7/29/2020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1803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7/29/2020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67013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7/29/2020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627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7/29/2020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83676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7/29/2020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74813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7/29/2020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9675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7/29/2020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5279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7/29/2020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09362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7/29/2020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823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7/29/2020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05849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2" r:id="rId7"/>
    <p:sldLayoutId id="2147483703" r:id="rId8"/>
    <p:sldLayoutId id="2147483704" r:id="rId9"/>
    <p:sldLayoutId id="2147483705" r:id="rId10"/>
    <p:sldLayoutId id="2147483707"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llthelivelongday.com/2011/02/pay-it-forward.html"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A5A5653-F11E-4147-A525-40CF66751DE1}"/>
              </a:ext>
            </a:extLst>
          </p:cNvPr>
          <p:cNvPicPr>
            <a:picLocks noChangeAspect="1"/>
          </p:cNvPicPr>
          <p:nvPr/>
        </p:nvPicPr>
        <p:blipFill rotWithShape="1">
          <a:blip r:embed="rId2"/>
          <a:srcRect l="697" r="10414"/>
          <a:stretch/>
        </p:blipFill>
        <p:spPr>
          <a:xfrm>
            <a:off x="20" y="975"/>
            <a:ext cx="12191980" cy="6858000"/>
          </a:xfrm>
          <a:prstGeom prst="rect">
            <a:avLst/>
          </a:prstGeom>
        </p:spPr>
      </p:pic>
      <p:sp>
        <p:nvSpPr>
          <p:cNvPr id="11" name="Rectangle 10">
            <a:extLst>
              <a:ext uri="{FF2B5EF4-FFF2-40B4-BE49-F238E27FC236}">
                <a16:creationId xmlns:a16="http://schemas.microsoft.com/office/drawing/2014/main" id="{B94BE868-D43F-4940-8CE9-93D953A11A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992622" y="-341385"/>
            <a:ext cx="6858003" cy="7540754"/>
          </a:xfrm>
          <a:prstGeom prst="rect">
            <a:avLst/>
          </a:prstGeom>
          <a:gradFill flip="none" rotWithShape="1">
            <a:gsLst>
              <a:gs pos="48000">
                <a:schemeClr val="tx1">
                  <a:alpha val="25000"/>
                </a:schemeClr>
              </a:gs>
              <a:gs pos="85000">
                <a:schemeClr val="tx1">
                  <a:alpha val="4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B10817-27AA-45D6-8525-9C7E7B6BE20F}"/>
              </a:ext>
            </a:extLst>
          </p:cNvPr>
          <p:cNvSpPr>
            <a:spLocks noGrp="1"/>
          </p:cNvSpPr>
          <p:nvPr>
            <p:ph type="ctrTitle"/>
          </p:nvPr>
        </p:nvSpPr>
        <p:spPr>
          <a:xfrm>
            <a:off x="8123416" y="1475234"/>
            <a:ext cx="3214307" cy="2901694"/>
          </a:xfrm>
        </p:spPr>
        <p:txBody>
          <a:bodyPr anchor="b">
            <a:normAutofit/>
          </a:bodyPr>
          <a:lstStyle/>
          <a:p>
            <a:r>
              <a:rPr lang="en-US" sz="4400" dirty="0">
                <a:solidFill>
                  <a:schemeClr val="bg1"/>
                </a:solidFill>
              </a:rPr>
              <a:t>Spread the Love </a:t>
            </a:r>
          </a:p>
        </p:txBody>
      </p:sp>
      <p:sp>
        <p:nvSpPr>
          <p:cNvPr id="3" name="Subtitle 2">
            <a:extLst>
              <a:ext uri="{FF2B5EF4-FFF2-40B4-BE49-F238E27FC236}">
                <a16:creationId xmlns:a16="http://schemas.microsoft.com/office/drawing/2014/main" id="{9DDA3181-F213-4D2C-947C-8330EA9AB215}"/>
              </a:ext>
            </a:extLst>
          </p:cNvPr>
          <p:cNvSpPr>
            <a:spLocks noGrp="1"/>
          </p:cNvSpPr>
          <p:nvPr>
            <p:ph type="subTitle" idx="1"/>
          </p:nvPr>
        </p:nvSpPr>
        <p:spPr>
          <a:xfrm>
            <a:off x="8127750" y="4608576"/>
            <a:ext cx="3205640" cy="774186"/>
          </a:xfrm>
        </p:spPr>
        <p:txBody>
          <a:bodyPr anchor="t">
            <a:normAutofit/>
          </a:bodyPr>
          <a:lstStyle/>
          <a:p>
            <a:r>
              <a:rPr lang="en-US" sz="2000" dirty="0">
                <a:solidFill>
                  <a:schemeClr val="bg1"/>
                </a:solidFill>
              </a:rPr>
              <a:t>Pay it forward </a:t>
            </a:r>
          </a:p>
        </p:txBody>
      </p:sp>
      <p:cxnSp>
        <p:nvCxnSpPr>
          <p:cNvPr id="13" name="Straight Connector 12">
            <a:extLst>
              <a:ext uri="{FF2B5EF4-FFF2-40B4-BE49-F238E27FC236}">
                <a16:creationId xmlns:a16="http://schemas.microsoft.com/office/drawing/2014/main" id="{96D07482-83A3-4451-943C-B4696108295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76090" y="4508519"/>
            <a:ext cx="31089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588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A1D46B-05D2-475B-8B7F-FECDA9B4092E}"/>
              </a:ext>
            </a:extLst>
          </p:cNvPr>
          <p:cNvSpPr>
            <a:spLocks noGrp="1"/>
          </p:cNvSpPr>
          <p:nvPr>
            <p:ph type="title"/>
          </p:nvPr>
        </p:nvSpPr>
        <p:spPr/>
        <p:txBody>
          <a:bodyPr/>
          <a:lstStyle/>
          <a:p>
            <a:r>
              <a:rPr lang="en-US" dirty="0"/>
              <a:t>Instructions: Paying it Forward</a:t>
            </a:r>
          </a:p>
        </p:txBody>
      </p:sp>
      <p:sp>
        <p:nvSpPr>
          <p:cNvPr id="6" name="Content Placeholder 5">
            <a:extLst>
              <a:ext uri="{FF2B5EF4-FFF2-40B4-BE49-F238E27FC236}">
                <a16:creationId xmlns:a16="http://schemas.microsoft.com/office/drawing/2014/main" id="{FA179409-049F-4439-B6F7-725C3749775C}"/>
              </a:ext>
            </a:extLst>
          </p:cNvPr>
          <p:cNvSpPr>
            <a:spLocks noGrp="1"/>
          </p:cNvSpPr>
          <p:nvPr>
            <p:ph sz="half" idx="1"/>
          </p:nvPr>
        </p:nvSpPr>
        <p:spPr/>
        <p:txBody>
          <a:bodyPr/>
          <a:lstStyle/>
          <a:p>
            <a:r>
              <a:rPr lang="en-US" sz="2800" dirty="0"/>
              <a:t>Paying of Forward means passing along kindness to others! It is usually contagious, so the person who received the kindness may pay it forward to someone else</a:t>
            </a:r>
            <a:r>
              <a:rPr lang="en-US" dirty="0"/>
              <a:t>. </a:t>
            </a:r>
          </a:p>
        </p:txBody>
      </p:sp>
      <p:sp>
        <p:nvSpPr>
          <p:cNvPr id="5" name="Text Placeholder 4">
            <a:extLst>
              <a:ext uri="{FF2B5EF4-FFF2-40B4-BE49-F238E27FC236}">
                <a16:creationId xmlns:a16="http://schemas.microsoft.com/office/drawing/2014/main" id="{89AE87D0-81E3-44C3-838B-88206A829AC4}"/>
              </a:ext>
            </a:extLst>
          </p:cNvPr>
          <p:cNvSpPr>
            <a:spLocks noGrp="1"/>
          </p:cNvSpPr>
          <p:nvPr>
            <p:ph sz="half" idx="2"/>
          </p:nvPr>
        </p:nvSpPr>
        <p:spPr>
          <a:xfrm>
            <a:off x="6096000" y="2120900"/>
            <a:ext cx="5059680" cy="3748194"/>
          </a:xfrm>
        </p:spPr>
        <p:txBody>
          <a:bodyPr>
            <a:normAutofit/>
          </a:bodyPr>
          <a:lstStyle/>
          <a:p>
            <a:r>
              <a:rPr lang="en-US" sz="2000" dirty="0"/>
              <a:t>Select </a:t>
            </a:r>
            <a:r>
              <a:rPr lang="en-US" sz="2000" b="1" dirty="0"/>
              <a:t>three </a:t>
            </a:r>
            <a:r>
              <a:rPr lang="en-US" sz="2000" dirty="0"/>
              <a:t>items from the list on the next slide and circle them.  Sign the contract! </a:t>
            </a:r>
          </a:p>
          <a:p>
            <a:r>
              <a:rPr lang="en-US" sz="2000" dirty="0"/>
              <a:t>Throughout the day and evening, please complete all three items.  You will pay it forward and make someone’s day brighter. </a:t>
            </a:r>
          </a:p>
          <a:p>
            <a:r>
              <a:rPr lang="en-US" sz="2000" dirty="0"/>
              <a:t>Who knows? Maybe the person we receives your kind act will pay it forward to anther person.  Think about how you feel as you complete there three acts of kindness </a:t>
            </a:r>
          </a:p>
        </p:txBody>
      </p:sp>
    </p:spTree>
    <p:extLst>
      <p:ext uri="{BB962C8B-B14F-4D97-AF65-F5344CB8AC3E}">
        <p14:creationId xmlns:p14="http://schemas.microsoft.com/office/powerpoint/2010/main" val="2225484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CD2D517-BC35-4439-AC31-06DF764F25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0A9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2DD3F846-0483-40F5-A881-0C1AD2A0CA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DDFC28F-EB8D-46B9-A009-4E92B749F062}"/>
              </a:ext>
            </a:extLst>
          </p:cNvPr>
          <p:cNvPicPr>
            <a:picLocks noChangeAspect="1"/>
          </p:cNvPicPr>
          <p:nvPr/>
        </p:nvPicPr>
        <p:blipFill>
          <a:blip r:embed="rId2"/>
          <a:stretch>
            <a:fillRect/>
          </a:stretch>
        </p:blipFill>
        <p:spPr>
          <a:xfrm>
            <a:off x="3150525" y="307571"/>
            <a:ext cx="5013134" cy="6266420"/>
          </a:xfrm>
          <a:prstGeom prst="rect">
            <a:avLst/>
          </a:prstGeom>
        </p:spPr>
      </p:pic>
    </p:spTree>
    <p:extLst>
      <p:ext uri="{BB962C8B-B14F-4D97-AF65-F5344CB8AC3E}">
        <p14:creationId xmlns:p14="http://schemas.microsoft.com/office/powerpoint/2010/main" val="981641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0289B-E05B-41E6-ACCF-1F2FF621626E}"/>
              </a:ext>
            </a:extLst>
          </p:cNvPr>
          <p:cNvSpPr>
            <a:spLocks noGrp="1"/>
          </p:cNvSpPr>
          <p:nvPr>
            <p:ph type="title"/>
          </p:nvPr>
        </p:nvSpPr>
        <p:spPr/>
        <p:txBody>
          <a:bodyPr/>
          <a:lstStyle/>
          <a:p>
            <a:r>
              <a:rPr lang="en-US" dirty="0"/>
              <a:t>Student Contract </a:t>
            </a:r>
          </a:p>
        </p:txBody>
      </p:sp>
      <p:sp>
        <p:nvSpPr>
          <p:cNvPr id="3" name="Content Placeholder 2">
            <a:extLst>
              <a:ext uri="{FF2B5EF4-FFF2-40B4-BE49-F238E27FC236}">
                <a16:creationId xmlns:a16="http://schemas.microsoft.com/office/drawing/2014/main" id="{02B70129-D289-4CEB-8CE6-FA6C14E30971}"/>
              </a:ext>
            </a:extLst>
          </p:cNvPr>
          <p:cNvSpPr>
            <a:spLocks noGrp="1"/>
          </p:cNvSpPr>
          <p:nvPr>
            <p:ph idx="1"/>
          </p:nvPr>
        </p:nvSpPr>
        <p:spPr/>
        <p:txBody>
          <a:bodyPr>
            <a:normAutofit/>
          </a:bodyPr>
          <a:lstStyle/>
          <a:p>
            <a:r>
              <a:rPr lang="en-US" sz="4400" dirty="0"/>
              <a:t>I, _____________________________ (sign your name), promise to complete all three pay it forward activities by tonight.  </a:t>
            </a:r>
          </a:p>
          <a:p>
            <a:endParaRPr lang="en-US" sz="4400" dirty="0"/>
          </a:p>
        </p:txBody>
      </p:sp>
    </p:spTree>
    <p:extLst>
      <p:ext uri="{BB962C8B-B14F-4D97-AF65-F5344CB8AC3E}">
        <p14:creationId xmlns:p14="http://schemas.microsoft.com/office/powerpoint/2010/main" val="4202897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5" name="Rectangle 10">
            <a:extLst>
              <a:ext uri="{FF2B5EF4-FFF2-40B4-BE49-F238E27FC236}">
                <a16:creationId xmlns:a16="http://schemas.microsoft.com/office/drawing/2014/main"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3">
            <a:extLst>
              <a:ext uri="{FF2B5EF4-FFF2-40B4-BE49-F238E27FC236}">
                <a16:creationId xmlns:a16="http://schemas.microsoft.com/office/drawing/2014/main" id="{67C02443-B617-4A7A-9FEB-7869FF222E27}"/>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rPr>
              <a:t>Assignment D</a:t>
            </a:r>
          </a:p>
        </p:txBody>
      </p:sp>
      <p:sp>
        <p:nvSpPr>
          <p:cNvPr id="3" name="Subtitle 2">
            <a:extLst>
              <a:ext uri="{FF2B5EF4-FFF2-40B4-BE49-F238E27FC236}">
                <a16:creationId xmlns:a16="http://schemas.microsoft.com/office/drawing/2014/main" id="{5EBA2DBE-6B62-4255-BA70-2506DDECD69B}"/>
              </a:ext>
            </a:extLst>
          </p:cNvPr>
          <p:cNvSpPr>
            <a:spLocks noGrp="1"/>
          </p:cNvSpPr>
          <p:nvPr>
            <p:ph idx="1"/>
          </p:nvPr>
        </p:nvSpPr>
        <p:spPr>
          <a:xfrm>
            <a:off x="5231958" y="605896"/>
            <a:ext cx="5923721" cy="5646208"/>
          </a:xfrm>
        </p:spPr>
        <p:txBody>
          <a:bodyPr anchor="ctr">
            <a:normAutofit/>
          </a:bodyPr>
          <a:lstStyle/>
          <a:p>
            <a:r>
              <a:rPr lang="en-US" sz="2400" dirty="0"/>
              <a:t>Using a google document write about ONE of the pay it forward experiences you complete  yesterday.  Explain </a:t>
            </a:r>
            <a:r>
              <a:rPr lang="en-US" sz="2400" i="1" dirty="0"/>
              <a:t>what you did </a:t>
            </a:r>
            <a:r>
              <a:rPr lang="en-US" sz="2400" dirty="0"/>
              <a:t>and </a:t>
            </a:r>
            <a:r>
              <a:rPr lang="en-US" sz="2400" i="1" dirty="0"/>
              <a:t>how it made you feel. </a:t>
            </a:r>
            <a:r>
              <a:rPr lang="en-US" sz="2400" dirty="0"/>
              <a:t>Try to explain how the person reacted. Use good sensory details to describe what you did! Try to include some figurative language such as similes or hyperbole. Also include dialogue between characters (quotes) if you can.  This is a journal style entry be creative with good details.  Include pictures if you wish. </a:t>
            </a:r>
            <a:endParaRPr lang="en-US" sz="2400" i="1" dirty="0"/>
          </a:p>
        </p:txBody>
      </p:sp>
      <p:sp>
        <p:nvSpPr>
          <p:cNvPr id="13" name="Rectangle 12">
            <a:extLst>
              <a:ext uri="{FF2B5EF4-FFF2-40B4-BE49-F238E27FC236}">
                <a16:creationId xmlns:a16="http://schemas.microsoft.com/office/drawing/2014/main" id="{FCAEED9E-BB91-43A0-911B-1ACD8803E3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89091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AB6E427-3F73-4C06-A5D5-AE52C3883B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8C9BDAA-0390-4B39-9B5C-BC95E5120D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80A9A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03CE690-2E0F-42DD-8C3E-1B6EDA2CC35D}"/>
              </a:ext>
            </a:extLst>
          </p:cNvPr>
          <p:cNvSpPr>
            <a:spLocks noGrp="1"/>
          </p:cNvSpPr>
          <p:nvPr>
            <p:ph type="title"/>
          </p:nvPr>
        </p:nvSpPr>
        <p:spPr>
          <a:xfrm>
            <a:off x="492370" y="516836"/>
            <a:ext cx="3084844" cy="1961086"/>
          </a:xfrm>
        </p:spPr>
        <p:txBody>
          <a:bodyPr>
            <a:normAutofit/>
          </a:bodyPr>
          <a:lstStyle/>
          <a:p>
            <a:r>
              <a:rPr lang="en-US" sz="4000">
                <a:solidFill>
                  <a:srgbClr val="FFFFFF"/>
                </a:solidFill>
              </a:rPr>
              <a:t>Extension </a:t>
            </a:r>
          </a:p>
        </p:txBody>
      </p:sp>
      <p:cxnSp>
        <p:nvCxnSpPr>
          <p:cNvPr id="15" name="Straight Connector 14">
            <a:extLst>
              <a:ext uri="{FF2B5EF4-FFF2-40B4-BE49-F238E27FC236}">
                <a16:creationId xmlns:a16="http://schemas.microsoft.com/office/drawing/2014/main" id="{E04A321A-A039-4720-87B4-66A4210E0D5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87D8C37-516B-4357-BAA8-92923D545678}"/>
              </a:ext>
            </a:extLst>
          </p:cNvPr>
          <p:cNvSpPr>
            <a:spLocks noGrp="1"/>
          </p:cNvSpPr>
          <p:nvPr>
            <p:ph idx="1"/>
          </p:nvPr>
        </p:nvSpPr>
        <p:spPr>
          <a:xfrm>
            <a:off x="571752" y="2799654"/>
            <a:ext cx="3005462" cy="3189665"/>
          </a:xfrm>
        </p:spPr>
        <p:txBody>
          <a:bodyPr>
            <a:normAutofit/>
          </a:bodyPr>
          <a:lstStyle/>
          <a:p>
            <a:r>
              <a:rPr lang="en-US" sz="1800">
                <a:solidFill>
                  <a:srgbClr val="FFFFFF"/>
                </a:solidFill>
              </a:rPr>
              <a:t>Hobbs Municiapal Schools challenges you to pay it forward next week and the week after!  See if you can make it part of your life routine! </a:t>
            </a:r>
          </a:p>
        </p:txBody>
      </p:sp>
      <p:pic>
        <p:nvPicPr>
          <p:cNvPr id="5" name="Picture 4" descr="A picture containing food, drawing&#10;&#10;Description automatically generated">
            <a:extLst>
              <a:ext uri="{FF2B5EF4-FFF2-40B4-BE49-F238E27FC236}">
                <a16:creationId xmlns:a16="http://schemas.microsoft.com/office/drawing/2014/main" id="{24852062-439A-422D-8714-A2EEB0B059C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4820915" y="640080"/>
            <a:ext cx="6640285" cy="5577840"/>
          </a:xfrm>
          <a:prstGeom prst="rect">
            <a:avLst/>
          </a:prstGeom>
        </p:spPr>
      </p:pic>
      <p:sp>
        <p:nvSpPr>
          <p:cNvPr id="6" name="TextBox 5">
            <a:extLst>
              <a:ext uri="{FF2B5EF4-FFF2-40B4-BE49-F238E27FC236}">
                <a16:creationId xmlns:a16="http://schemas.microsoft.com/office/drawing/2014/main" id="{7FB7B8F5-4B04-493F-A7C9-E0DEE7E80251}"/>
              </a:ext>
            </a:extLst>
          </p:cNvPr>
          <p:cNvSpPr txBox="1"/>
          <p:nvPr/>
        </p:nvSpPr>
        <p:spPr>
          <a:xfrm>
            <a:off x="8948974" y="6017865"/>
            <a:ext cx="2512226"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www.allthelivelongday.com/2011/02/pay-it-forward.html">
                  <a:extLst>
                    <a:ext uri="{A12FA001-AC4F-418D-AE19-62706E023703}">
                      <ahyp:hlinkClr xmlns:ahyp="http://schemas.microsoft.com/office/drawing/2018/hyperlinkcolor" xmlns=""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xmlns="" val="tx"/>
                    </a:ext>
                  </a:extLst>
                </a:hlinkClick>
              </a:rPr>
              <a:t>CC BY-NC-ND</a:t>
            </a:r>
            <a:endParaRPr lang="en-US" sz="700">
              <a:solidFill>
                <a:srgbClr val="FFFFFF"/>
              </a:solidFill>
            </a:endParaRPr>
          </a:p>
        </p:txBody>
      </p:sp>
    </p:spTree>
    <p:extLst>
      <p:ext uri="{BB962C8B-B14F-4D97-AF65-F5344CB8AC3E}">
        <p14:creationId xmlns:p14="http://schemas.microsoft.com/office/powerpoint/2010/main" val="343565927"/>
      </p:ext>
    </p:extLst>
  </p:cSld>
  <p:clrMapOvr>
    <a:masterClrMapping/>
  </p:clrMapOvr>
</p:sld>
</file>

<file path=ppt/theme/theme1.xml><?xml version="1.0" encoding="utf-8"?>
<a:theme xmlns:a="http://schemas.openxmlformats.org/drawingml/2006/main" name="RetrospectVTI">
  <a:themeElements>
    <a:clrScheme name="AnalogousFromLightSeedLeftStep">
      <a:dk1>
        <a:srgbClr val="000000"/>
      </a:dk1>
      <a:lt1>
        <a:srgbClr val="FFFFFF"/>
      </a:lt1>
      <a:dk2>
        <a:srgbClr val="244131"/>
      </a:dk2>
      <a:lt2>
        <a:srgbClr val="EEE9EA"/>
      </a:lt2>
      <a:accent1>
        <a:srgbClr val="80A9A5"/>
      </a:accent1>
      <a:accent2>
        <a:srgbClr val="75AB90"/>
      </a:accent2>
      <a:accent3>
        <a:srgbClr val="81AC84"/>
      </a:accent3>
      <a:accent4>
        <a:srgbClr val="88AC75"/>
      </a:accent4>
      <a:accent5>
        <a:srgbClr val="9BA57D"/>
      </a:accent5>
      <a:accent6>
        <a:srgbClr val="ABA175"/>
      </a:accent6>
      <a:hlink>
        <a:srgbClr val="B47379"/>
      </a:hlink>
      <a:folHlink>
        <a:srgbClr val="848484"/>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1</TotalTime>
  <Words>265</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Bookman Old Style</vt:lpstr>
      <vt:lpstr>Calibri</vt:lpstr>
      <vt:lpstr>Franklin Gothic Book</vt:lpstr>
      <vt:lpstr>RetrospectVTI</vt:lpstr>
      <vt:lpstr>Spread the Love </vt:lpstr>
      <vt:lpstr>Instructions: Paying it Forward</vt:lpstr>
      <vt:lpstr>PowerPoint Presentation</vt:lpstr>
      <vt:lpstr>Student Contract </vt:lpstr>
      <vt:lpstr>Assignment D</vt:lpstr>
      <vt:lpstr>Extension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Spread the Love</dc:title>
  <dc:creator>Doss</dc:creator>
  <cp:lastModifiedBy>10</cp:lastModifiedBy>
  <cp:revision>2</cp:revision>
  <dcterms:created xsi:type="dcterms:W3CDTF">2020-07-29T02:54:59Z</dcterms:created>
  <dcterms:modified xsi:type="dcterms:W3CDTF">2020-07-29T14:41:06Z</dcterms:modified>
</cp:coreProperties>
</file>